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5" r:id="rId2"/>
    <p:sldId id="278" r:id="rId3"/>
    <p:sldId id="276" r:id="rId4"/>
    <p:sldId id="277" r:id="rId5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37654"/>
    <a:srgbClr val="FF7C80"/>
    <a:srgbClr val="3E99D4"/>
    <a:srgbClr val="FFD267"/>
    <a:srgbClr val="E6E6E6"/>
    <a:srgbClr val="FFC000"/>
    <a:srgbClr val="9563AA"/>
    <a:srgbClr val="13B794"/>
    <a:srgbClr val="9EC979"/>
    <a:srgbClr val="F4944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9" d="100"/>
          <a:sy n="79" d="100"/>
        </p:scale>
        <p:origin x="76" y="18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11/07/2022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11/07/2022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11/07/2022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11/07/2022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11/07/2022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11/07/2022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11/07/2022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11/07/2022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11/07/2022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11/07/2022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11/07/2022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11/07/2022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3765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984571"/>
            <a:ext cx="9144000" cy="2888857"/>
          </a:xfrm>
          <a:noFill/>
        </p:spPr>
        <p:txBody>
          <a:bodyPr anchor="ctr" anchorCtr="0">
            <a:normAutofit/>
          </a:bodyPr>
          <a:lstStyle/>
          <a:p>
            <a:r>
              <a:rPr lang="fr-FR" sz="5400" b="1" dirty="0">
                <a:solidFill>
                  <a:srgbClr val="7030A0"/>
                </a:solidFill>
              </a:rPr>
              <a:t>Stratégie 1:</a:t>
            </a:r>
            <a:br>
              <a:rPr lang="fr-FR" b="1" dirty="0">
                <a:solidFill>
                  <a:srgbClr val="FEFEFE"/>
                </a:solidFill>
              </a:rPr>
            </a:br>
            <a:r>
              <a:rPr lang="fr-FR" sz="4800" b="1" dirty="0"/>
              <a:t>Comprendre le sens d’un mot.</a:t>
            </a:r>
            <a:endParaRPr lang="fr-FR" b="1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5962033"/>
            <a:ext cx="9144000" cy="750536"/>
          </a:xfrm>
        </p:spPr>
        <p:txBody>
          <a:bodyPr>
            <a:normAutofit/>
          </a:bodyPr>
          <a:lstStyle/>
          <a:p>
            <a:r>
              <a:rPr lang="fr-FR" sz="4400" dirty="0">
                <a:solidFill>
                  <a:srgbClr val="002060"/>
                </a:solidFill>
              </a:rPr>
              <a:t>Rituel</a:t>
            </a:r>
            <a:r>
              <a:rPr lang="fr-FR" sz="4400" dirty="0"/>
              <a:t> – semaine 1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Projet 3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07E2DAFB-C8C0-B272-B00D-B17582155F1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40370" y="246432"/>
            <a:ext cx="1033254" cy="1440000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5220E820-6057-A43D-D354-8EB268D49908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23675" y="5956087"/>
            <a:ext cx="1062526" cy="680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65155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3765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Projet 3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ED302241-8232-43AC-95BD-73F6CA6D52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sp>
        <p:nvSpPr>
          <p:cNvPr id="9" name="Espace réservé du contenu 8">
            <a:extLst>
              <a:ext uri="{FF2B5EF4-FFF2-40B4-BE49-F238E27FC236}">
                <a16:creationId xmlns:a16="http://schemas.microsoft.com/office/drawing/2014/main" id="{B7524F50-1876-8AC0-A39E-3200F43ACE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52621" y="1134956"/>
            <a:ext cx="10515600" cy="6028660"/>
          </a:xfrm>
        </p:spPr>
        <p:txBody>
          <a:bodyPr>
            <a:normAutofit/>
          </a:bodyPr>
          <a:lstStyle/>
          <a:p>
            <a:pPr marL="0" indent="0" algn="l">
              <a:buNone/>
            </a:pPr>
            <a:r>
              <a:rPr lang="fr-FR" sz="4800" b="0" i="0" u="none" strike="noStrike" baseline="0" dirty="0">
                <a:latin typeface="AGaramondPro-Regular"/>
              </a:rPr>
              <a:t>Les fables </a:t>
            </a:r>
            <a:r>
              <a:rPr lang="fr-FR" sz="4800" b="0" i="0" u="none" strike="noStrike" baseline="0">
                <a:latin typeface="AGaramondPro-Regular"/>
              </a:rPr>
              <a:t>de La </a:t>
            </a:r>
            <a:r>
              <a:rPr lang="fr-FR" sz="4800" b="0" i="0" u="none" strike="noStrike" baseline="0" dirty="0">
                <a:latin typeface="AGaramondPro-Regular"/>
              </a:rPr>
              <a:t>Fontaine</a:t>
            </a:r>
          </a:p>
          <a:p>
            <a:pPr marL="0" indent="0" algn="l">
              <a:buNone/>
            </a:pPr>
            <a:r>
              <a:rPr lang="fr-FR" sz="4800" dirty="0">
                <a:latin typeface="AGaramondPro-Regular"/>
              </a:rPr>
              <a:t>Les fables d’Ésope</a:t>
            </a:r>
            <a:endParaRPr lang="fr-FR" sz="28700" b="0" i="0" u="none" strike="noStrike" baseline="0" dirty="0">
              <a:latin typeface="MyriadPro-SemiCn"/>
            </a:endParaRP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B5262845-FCAA-0B66-6089-F4AC0A5F71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00780" y="1073746"/>
            <a:ext cx="3699709" cy="51561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51412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Projet 3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ED302241-8232-43AC-95BD-73F6CA6D52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sp>
        <p:nvSpPr>
          <p:cNvPr id="9" name="Espace réservé du contenu 8">
            <a:extLst>
              <a:ext uri="{FF2B5EF4-FFF2-40B4-BE49-F238E27FC236}">
                <a16:creationId xmlns:a16="http://schemas.microsoft.com/office/drawing/2014/main" id="{B7524F50-1876-8AC0-A39E-3200F43ACE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52621" y="1134956"/>
            <a:ext cx="10515600" cy="6028660"/>
          </a:xfrm>
        </p:spPr>
        <p:txBody>
          <a:bodyPr>
            <a:normAutofit/>
          </a:bodyPr>
          <a:lstStyle/>
          <a:p>
            <a:pPr marL="0" indent="0" algn="l">
              <a:buNone/>
            </a:pPr>
            <a:r>
              <a:rPr lang="fr-FR" sz="4800" b="0" i="0" u="none" strike="noStrike" baseline="0" dirty="0">
                <a:latin typeface="AGaramondPro-Regular"/>
              </a:rPr>
              <a:t>Le lièvre considérant la tortue qui </a:t>
            </a:r>
            <a:r>
              <a:rPr lang="fr-FR" sz="4800" b="1" i="0" u="none" strike="noStrike" baseline="0" dirty="0">
                <a:latin typeface="AGaramondPro-Bold"/>
              </a:rPr>
              <a:t>marchait d’un pas tardif</a:t>
            </a:r>
            <a:r>
              <a:rPr lang="fr-FR" sz="4800" b="0" i="0" u="none" strike="noStrike" baseline="0" dirty="0">
                <a:latin typeface="AGaramondPro-Regular"/>
              </a:rPr>
              <a:t>, et qui ne se traînait qu’avec peine, se mit à se moquer d’elle et de sa lenteur. La tortue n’entendit point </a:t>
            </a:r>
            <a:r>
              <a:rPr lang="fr-FR" sz="4800" b="1" i="0" u="none" strike="noStrike" baseline="0" dirty="0">
                <a:latin typeface="AGaramondPro-Bold"/>
              </a:rPr>
              <a:t>raillerie</a:t>
            </a:r>
            <a:r>
              <a:rPr lang="fr-FR" sz="4800" b="0" i="0" u="none" strike="noStrike" baseline="0" dirty="0">
                <a:latin typeface="AGaramondPro-Regular"/>
              </a:rPr>
              <a:t>, et lui dit d’un ton </a:t>
            </a:r>
            <a:r>
              <a:rPr lang="fr-FR" sz="4800" b="1" i="0" u="none" strike="noStrike" baseline="0" dirty="0">
                <a:latin typeface="AGaramondPro-Bold"/>
              </a:rPr>
              <a:t>aigre</a:t>
            </a:r>
            <a:r>
              <a:rPr lang="fr-FR" sz="4800" b="0" i="0" u="none" strike="noStrike" baseline="0" dirty="0">
                <a:latin typeface="AGaramondPro-Regular"/>
              </a:rPr>
              <a:t>, qu’elle le défiait, et qu’elle le vaincrait à la course, quoiqu’il se vantât fièrement de sa légèreté.</a:t>
            </a:r>
            <a:endParaRPr lang="fr-FR" sz="28700" b="0" i="0" u="none" strike="noStrike" baseline="0" dirty="0">
              <a:latin typeface="MyriadPro-SemiCn"/>
            </a:endParaRPr>
          </a:p>
        </p:txBody>
      </p:sp>
      <p:sp>
        <p:nvSpPr>
          <p:cNvPr id="12" name="Titre 1">
            <a:extLst>
              <a:ext uri="{FF2B5EF4-FFF2-40B4-BE49-F238E27FC236}">
                <a16:creationId xmlns:a16="http://schemas.microsoft.com/office/drawing/2014/main" id="{30B07435-169D-4980-93B8-7D892FEFD7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77799" y="258802"/>
            <a:ext cx="7371298" cy="500269"/>
          </a:xfrm>
        </p:spPr>
        <p:txBody>
          <a:bodyPr>
            <a:noAutofit/>
          </a:bodyPr>
          <a:lstStyle/>
          <a:p>
            <a:pPr algn="ctr"/>
            <a:r>
              <a:rPr lang="fr-FR" sz="4000" b="1" dirty="0">
                <a:solidFill>
                  <a:srgbClr val="7030A0"/>
                </a:solidFill>
              </a:rPr>
              <a:t>Extrait : le lièvre et la tortue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B5262845-FCAA-0B66-6089-F4AC0A5F71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40370" y="246432"/>
            <a:ext cx="1033254" cy="14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6687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3765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>
            <a:extLst>
              <a:ext uri="{FF2B5EF4-FFF2-40B4-BE49-F238E27FC236}">
                <a16:creationId xmlns:a16="http://schemas.microsoft.com/office/drawing/2014/main" id="{ED302241-8232-43AC-95BD-73F6CA6D52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6565CFE3-FA26-FEB6-191D-749B8D6A686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2923" y="189000"/>
            <a:ext cx="4486154" cy="648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62797764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137</TotalTime>
  <Words>98</Words>
  <Application>Microsoft Office PowerPoint</Application>
  <PresentationFormat>Grand écran</PresentationFormat>
  <Paragraphs>9</Paragraphs>
  <Slides>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11" baseType="lpstr">
      <vt:lpstr>AGaramondPro-Bold</vt:lpstr>
      <vt:lpstr>AGaramondPro-Regular</vt:lpstr>
      <vt:lpstr>Arial</vt:lpstr>
      <vt:lpstr>Calibri</vt:lpstr>
      <vt:lpstr>Calibri Light</vt:lpstr>
      <vt:lpstr>MyriadPro-SemiCn</vt:lpstr>
      <vt:lpstr>Thème Office</vt:lpstr>
      <vt:lpstr>Stratégie 1: Comprendre le sens d’un mot.</vt:lpstr>
      <vt:lpstr>Présentation PowerPoint</vt:lpstr>
      <vt:lpstr>Extrait : le lièvre et la tortue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lastModifiedBy>NP</cp:lastModifiedBy>
  <cp:revision>41</cp:revision>
  <dcterms:created xsi:type="dcterms:W3CDTF">2021-07-17T07:25:24Z</dcterms:created>
  <dcterms:modified xsi:type="dcterms:W3CDTF">2022-07-11T14:06:23Z</dcterms:modified>
</cp:coreProperties>
</file>